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1"/>
  </p:notesMasterIdLst>
  <p:sldIdLst>
    <p:sldId id="256" r:id="rId2"/>
    <p:sldId id="259" r:id="rId3"/>
    <p:sldId id="260" r:id="rId4"/>
    <p:sldId id="261" r:id="rId5"/>
    <p:sldId id="281" r:id="rId6"/>
    <p:sldId id="280" r:id="rId7"/>
    <p:sldId id="272" r:id="rId8"/>
    <p:sldId id="271" r:id="rId9"/>
    <p:sldId id="263" r:id="rId10"/>
    <p:sldId id="264" r:id="rId11"/>
    <p:sldId id="265" r:id="rId12"/>
    <p:sldId id="267" r:id="rId13"/>
    <p:sldId id="268" r:id="rId14"/>
    <p:sldId id="269" r:id="rId15"/>
    <p:sldId id="277" r:id="rId16"/>
    <p:sldId id="276" r:id="rId17"/>
    <p:sldId id="275" r:id="rId18"/>
    <p:sldId id="282" r:id="rId19"/>
    <p:sldId id="278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Narrow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93" autoAdjust="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F216E7-0CAC-4B16-BEC9-E78F6A03D629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925CF5-6673-48BF-88D2-F444D111B73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11267" name="Rectangle 3"/>
            <p:cNvSpPr>
              <a:spLocks noChangeArrowheads="1"/>
            </p:cNvSpPr>
            <p:nvPr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68" name="Oval 4"/>
            <p:cNvSpPr>
              <a:spLocks noChangeArrowheads="1"/>
            </p:cNvSpPr>
            <p:nvPr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69" name="Rectangle 5"/>
            <p:cNvSpPr>
              <a:spLocks noChangeArrowheads="1"/>
            </p:cNvSpPr>
            <p:nvPr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70" name="Freeform 6"/>
            <p:cNvSpPr>
              <a:spLocks noEditPoints="1"/>
            </p:cNvSpPr>
            <p:nvPr/>
          </p:nvSpPr>
          <p:spPr bwMode="ltGray">
            <a:xfrm>
              <a:off x="4871" y="3508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1" name="Rectangle 7"/>
            <p:cNvSpPr>
              <a:spLocks noChangeArrowheads="1"/>
            </p:cNvSpPr>
            <p:nvPr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72" name="Rectangle 8"/>
            <p:cNvSpPr>
              <a:spLocks noChangeArrowheads="1"/>
            </p:cNvSpPr>
            <p:nvPr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73" name="Rectangle 9"/>
            <p:cNvSpPr>
              <a:spLocks noChangeArrowheads="1"/>
            </p:cNvSpPr>
            <p:nvPr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74" name="Rectangle 10"/>
            <p:cNvSpPr>
              <a:spLocks noChangeArrowheads="1"/>
            </p:cNvSpPr>
            <p:nvPr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75" name="Rectangle 11"/>
            <p:cNvSpPr>
              <a:spLocks noChangeArrowheads="1"/>
            </p:cNvSpPr>
            <p:nvPr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76" name="Freeform 12"/>
            <p:cNvSpPr>
              <a:spLocks/>
            </p:cNvSpPr>
            <p:nvPr/>
          </p:nvSpPr>
          <p:spPr bwMode="ltGray">
            <a:xfrm>
              <a:off x="4007" y="3021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7" name="Freeform 13"/>
            <p:cNvSpPr>
              <a:spLocks/>
            </p:cNvSpPr>
            <p:nvPr/>
          </p:nvSpPr>
          <p:spPr bwMode="ltGray">
            <a:xfrm>
              <a:off x="4762" y="3591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8" name="Freeform 14"/>
            <p:cNvSpPr>
              <a:spLocks/>
            </p:cNvSpPr>
            <p:nvPr/>
          </p:nvSpPr>
          <p:spPr bwMode="ltGray">
            <a:xfrm>
              <a:off x="4786" y="3645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9" name="Freeform 15"/>
            <p:cNvSpPr>
              <a:spLocks/>
            </p:cNvSpPr>
            <p:nvPr/>
          </p:nvSpPr>
          <p:spPr bwMode="ltGray">
            <a:xfrm>
              <a:off x="4804" y="3591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0" name="Freeform 16"/>
            <p:cNvSpPr>
              <a:spLocks/>
            </p:cNvSpPr>
            <p:nvPr/>
          </p:nvSpPr>
          <p:spPr bwMode="ltGray">
            <a:xfrm>
              <a:off x="3059" y="1541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1" name="Freeform 17"/>
            <p:cNvSpPr>
              <a:spLocks noEditPoints="1"/>
            </p:cNvSpPr>
            <p:nvPr/>
          </p:nvSpPr>
          <p:spPr bwMode="ltGray">
            <a:xfrm>
              <a:off x="3059" y="1690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2" name="Freeform 18"/>
            <p:cNvSpPr>
              <a:spLocks noEditPoints="1"/>
            </p:cNvSpPr>
            <p:nvPr/>
          </p:nvSpPr>
          <p:spPr bwMode="ltGray">
            <a:xfrm>
              <a:off x="3059" y="1768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3" name="Freeform 19"/>
            <p:cNvSpPr>
              <a:spLocks/>
            </p:cNvSpPr>
            <p:nvPr/>
          </p:nvSpPr>
          <p:spPr bwMode="ltGray">
            <a:xfrm>
              <a:off x="5470" y="1205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4" name="Freeform 20"/>
            <p:cNvSpPr>
              <a:spLocks noEditPoints="1"/>
            </p:cNvSpPr>
            <p:nvPr/>
          </p:nvSpPr>
          <p:spPr bwMode="ltGray">
            <a:xfrm>
              <a:off x="5476" y="1349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5" name="Freeform 21"/>
            <p:cNvSpPr>
              <a:spLocks noEditPoints="1"/>
            </p:cNvSpPr>
            <p:nvPr/>
          </p:nvSpPr>
          <p:spPr bwMode="ltGray">
            <a:xfrm>
              <a:off x="5470" y="1433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6" name="Freeform 22"/>
            <p:cNvSpPr>
              <a:spLocks noEditPoints="1"/>
            </p:cNvSpPr>
            <p:nvPr/>
          </p:nvSpPr>
          <p:spPr bwMode="ltGray">
            <a:xfrm>
              <a:off x="5428" y="3525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7" name="Freeform 23"/>
            <p:cNvSpPr>
              <a:spLocks/>
            </p:cNvSpPr>
            <p:nvPr/>
          </p:nvSpPr>
          <p:spPr bwMode="ltGray">
            <a:xfrm>
              <a:off x="3017" y="1127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8" name="Freeform 24"/>
            <p:cNvSpPr>
              <a:spLocks noEditPoints="1"/>
            </p:cNvSpPr>
            <p:nvPr/>
          </p:nvSpPr>
          <p:spPr bwMode="ltGray">
            <a:xfrm>
              <a:off x="2934" y="3773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9" name="Freeform 25"/>
            <p:cNvSpPr>
              <a:spLocks noEditPoints="1"/>
            </p:cNvSpPr>
            <p:nvPr/>
          </p:nvSpPr>
          <p:spPr bwMode="ltGray">
            <a:xfrm>
              <a:off x="3779" y="3872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90" name="Freeform 26"/>
            <p:cNvSpPr>
              <a:spLocks noEditPoints="1"/>
            </p:cNvSpPr>
            <p:nvPr/>
          </p:nvSpPr>
          <p:spPr bwMode="ltGray">
            <a:xfrm>
              <a:off x="2400" y="3872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91" name="Oval 27"/>
            <p:cNvSpPr>
              <a:spLocks noChangeArrowheads="1"/>
            </p:cNvSpPr>
            <p:nvPr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92" name="Oval 28"/>
            <p:cNvSpPr>
              <a:spLocks noChangeArrowheads="1"/>
            </p:cNvSpPr>
            <p:nvPr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93" name="Oval 29"/>
            <p:cNvSpPr>
              <a:spLocks noChangeArrowheads="1"/>
            </p:cNvSpPr>
            <p:nvPr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94" name="Freeform 30"/>
            <p:cNvSpPr>
              <a:spLocks noEditPoints="1"/>
            </p:cNvSpPr>
            <p:nvPr/>
          </p:nvSpPr>
          <p:spPr bwMode="ltGray">
            <a:xfrm>
              <a:off x="3743" y="3788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95" name="Freeform 31"/>
            <p:cNvSpPr>
              <a:spLocks noEditPoints="1"/>
            </p:cNvSpPr>
            <p:nvPr/>
          </p:nvSpPr>
          <p:spPr bwMode="ltGray">
            <a:xfrm>
              <a:off x="5422" y="3603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96" name="Rectangle 32"/>
            <p:cNvSpPr>
              <a:spLocks noChangeArrowheads="1"/>
            </p:cNvSpPr>
            <p:nvPr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97" name="Rectangle 33"/>
            <p:cNvSpPr>
              <a:spLocks noChangeArrowheads="1"/>
            </p:cNvSpPr>
            <p:nvPr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98" name="AutoShape 34"/>
            <p:cNvSpPr>
              <a:spLocks noChangeArrowheads="1"/>
            </p:cNvSpPr>
            <p:nvPr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99" name="Freeform 35"/>
            <p:cNvSpPr>
              <a:spLocks/>
            </p:cNvSpPr>
            <p:nvPr/>
          </p:nvSpPr>
          <p:spPr bwMode="ltGray">
            <a:xfrm>
              <a:off x="4306" y="1529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00" name="Freeform 36"/>
            <p:cNvSpPr>
              <a:spLocks/>
            </p:cNvSpPr>
            <p:nvPr/>
          </p:nvSpPr>
          <p:spPr bwMode="ltGray">
            <a:xfrm>
              <a:off x="4169" y="1421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301" name="Rectangle 37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302" name="Rectangle 3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303" name="Rectangle 3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1304" name="Rectangle 40"/>
          <p:cNvSpPr>
            <a:spLocks noGrp="1" noChangeArrowheads="1"/>
          </p:cNvSpPr>
          <p:nvPr>
            <p:ph type="ctrTitle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1305" name="Rectangle 4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31B9279-207C-4B97-837A-F5474E68D9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6B7FB8-EC02-42DB-AF7C-335802CDA95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CADBB7-EC42-4372-8E6B-07E571DA464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910777-7C68-49D1-BA30-487DF1E23F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7B0DC4-7A56-4A97-AB1A-9DA5311C7C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27D6C7-B6CE-4DA1-A215-454C291A972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07EAFC-7FDD-4E01-9C73-E0F12278690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FC78FF-6C65-4D91-8490-6A5EEA08F0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62BA46-F835-4885-B3FC-8CA48E70452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968F52-DD82-44EB-A125-10B7E1DDEB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55C66E-79F2-4EE5-A873-AFB436A9C38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10243" name="Rectangle 3"/>
            <p:cNvSpPr>
              <a:spLocks noChangeArrowheads="1"/>
            </p:cNvSpPr>
            <p:nvPr userDrawn="1"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44" name="Oval 4"/>
            <p:cNvSpPr>
              <a:spLocks noChangeArrowheads="1"/>
            </p:cNvSpPr>
            <p:nvPr userDrawn="1"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45" name="Rectangle 5"/>
            <p:cNvSpPr>
              <a:spLocks noChangeArrowheads="1"/>
            </p:cNvSpPr>
            <p:nvPr userDrawn="1"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46" name="Freeform 6"/>
            <p:cNvSpPr>
              <a:spLocks noEditPoints="1"/>
            </p:cNvSpPr>
            <p:nvPr userDrawn="1"/>
          </p:nvSpPr>
          <p:spPr bwMode="ltGray">
            <a:xfrm>
              <a:off x="4871" y="3508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47" name="Rectangle 7"/>
            <p:cNvSpPr>
              <a:spLocks noChangeArrowheads="1"/>
            </p:cNvSpPr>
            <p:nvPr userDrawn="1"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48" name="Rectangle 8"/>
            <p:cNvSpPr>
              <a:spLocks noChangeArrowheads="1"/>
            </p:cNvSpPr>
            <p:nvPr userDrawn="1"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49" name="Rectangle 9"/>
            <p:cNvSpPr>
              <a:spLocks noChangeArrowheads="1"/>
            </p:cNvSpPr>
            <p:nvPr userDrawn="1"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50" name="Rectangle 10"/>
            <p:cNvSpPr>
              <a:spLocks noChangeArrowheads="1"/>
            </p:cNvSpPr>
            <p:nvPr userDrawn="1"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51" name="Rectangle 11"/>
            <p:cNvSpPr>
              <a:spLocks noChangeArrowheads="1"/>
            </p:cNvSpPr>
            <p:nvPr userDrawn="1"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52" name="Freeform 12"/>
            <p:cNvSpPr>
              <a:spLocks/>
            </p:cNvSpPr>
            <p:nvPr userDrawn="1"/>
          </p:nvSpPr>
          <p:spPr bwMode="ltGray">
            <a:xfrm>
              <a:off x="4007" y="3021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3" name="Freeform 13"/>
            <p:cNvSpPr>
              <a:spLocks/>
            </p:cNvSpPr>
            <p:nvPr userDrawn="1"/>
          </p:nvSpPr>
          <p:spPr bwMode="ltGray">
            <a:xfrm>
              <a:off x="4762" y="3591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4" name="Freeform 14"/>
            <p:cNvSpPr>
              <a:spLocks/>
            </p:cNvSpPr>
            <p:nvPr userDrawn="1"/>
          </p:nvSpPr>
          <p:spPr bwMode="ltGray">
            <a:xfrm>
              <a:off x="4786" y="3645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5" name="Freeform 15"/>
            <p:cNvSpPr>
              <a:spLocks/>
            </p:cNvSpPr>
            <p:nvPr userDrawn="1"/>
          </p:nvSpPr>
          <p:spPr bwMode="ltGray">
            <a:xfrm>
              <a:off x="4804" y="3591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6" name="Freeform 16"/>
            <p:cNvSpPr>
              <a:spLocks/>
            </p:cNvSpPr>
            <p:nvPr userDrawn="1"/>
          </p:nvSpPr>
          <p:spPr bwMode="ltGray">
            <a:xfrm>
              <a:off x="3059" y="1541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7" name="Freeform 17"/>
            <p:cNvSpPr>
              <a:spLocks noEditPoints="1"/>
            </p:cNvSpPr>
            <p:nvPr userDrawn="1"/>
          </p:nvSpPr>
          <p:spPr bwMode="ltGray">
            <a:xfrm>
              <a:off x="3059" y="1690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8" name="Freeform 18"/>
            <p:cNvSpPr>
              <a:spLocks noEditPoints="1"/>
            </p:cNvSpPr>
            <p:nvPr userDrawn="1"/>
          </p:nvSpPr>
          <p:spPr bwMode="ltGray">
            <a:xfrm>
              <a:off x="3059" y="1768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9" name="Freeform 19"/>
            <p:cNvSpPr>
              <a:spLocks/>
            </p:cNvSpPr>
            <p:nvPr userDrawn="1"/>
          </p:nvSpPr>
          <p:spPr bwMode="ltGray">
            <a:xfrm>
              <a:off x="5470" y="1205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0" name="Freeform 20"/>
            <p:cNvSpPr>
              <a:spLocks noEditPoints="1"/>
            </p:cNvSpPr>
            <p:nvPr userDrawn="1"/>
          </p:nvSpPr>
          <p:spPr bwMode="ltGray">
            <a:xfrm>
              <a:off x="5476" y="1349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1" name="Freeform 21"/>
            <p:cNvSpPr>
              <a:spLocks noEditPoints="1"/>
            </p:cNvSpPr>
            <p:nvPr userDrawn="1"/>
          </p:nvSpPr>
          <p:spPr bwMode="ltGray">
            <a:xfrm>
              <a:off x="5470" y="1433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2" name="Freeform 22"/>
            <p:cNvSpPr>
              <a:spLocks noEditPoints="1"/>
            </p:cNvSpPr>
            <p:nvPr userDrawn="1"/>
          </p:nvSpPr>
          <p:spPr bwMode="ltGray">
            <a:xfrm>
              <a:off x="5428" y="3525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3" name="Freeform 23"/>
            <p:cNvSpPr>
              <a:spLocks/>
            </p:cNvSpPr>
            <p:nvPr userDrawn="1"/>
          </p:nvSpPr>
          <p:spPr bwMode="ltGray">
            <a:xfrm>
              <a:off x="3017" y="1127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4" name="Freeform 24"/>
            <p:cNvSpPr>
              <a:spLocks noEditPoints="1"/>
            </p:cNvSpPr>
            <p:nvPr userDrawn="1"/>
          </p:nvSpPr>
          <p:spPr bwMode="ltGray">
            <a:xfrm>
              <a:off x="2934" y="3773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5" name="Freeform 25"/>
            <p:cNvSpPr>
              <a:spLocks noEditPoints="1"/>
            </p:cNvSpPr>
            <p:nvPr userDrawn="1"/>
          </p:nvSpPr>
          <p:spPr bwMode="ltGray">
            <a:xfrm>
              <a:off x="3779" y="3872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6" name="Freeform 26"/>
            <p:cNvSpPr>
              <a:spLocks noEditPoints="1"/>
            </p:cNvSpPr>
            <p:nvPr userDrawn="1"/>
          </p:nvSpPr>
          <p:spPr bwMode="ltGray">
            <a:xfrm>
              <a:off x="2400" y="3872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7" name="Oval 27"/>
            <p:cNvSpPr>
              <a:spLocks noChangeArrowheads="1"/>
            </p:cNvSpPr>
            <p:nvPr userDrawn="1"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68" name="Oval 28"/>
            <p:cNvSpPr>
              <a:spLocks noChangeArrowheads="1"/>
            </p:cNvSpPr>
            <p:nvPr userDrawn="1"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69" name="Oval 29"/>
            <p:cNvSpPr>
              <a:spLocks noChangeArrowheads="1"/>
            </p:cNvSpPr>
            <p:nvPr userDrawn="1"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70" name="Freeform 30"/>
            <p:cNvSpPr>
              <a:spLocks noEditPoints="1"/>
            </p:cNvSpPr>
            <p:nvPr userDrawn="1"/>
          </p:nvSpPr>
          <p:spPr bwMode="ltGray">
            <a:xfrm>
              <a:off x="3743" y="3788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1" name="Freeform 31"/>
            <p:cNvSpPr>
              <a:spLocks noEditPoints="1"/>
            </p:cNvSpPr>
            <p:nvPr userDrawn="1"/>
          </p:nvSpPr>
          <p:spPr bwMode="ltGray">
            <a:xfrm>
              <a:off x="5422" y="3603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2" name="Rectangle 32"/>
            <p:cNvSpPr>
              <a:spLocks noChangeArrowheads="1"/>
            </p:cNvSpPr>
            <p:nvPr userDrawn="1"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73" name="Rectangle 33"/>
            <p:cNvSpPr>
              <a:spLocks noChangeArrowheads="1"/>
            </p:cNvSpPr>
            <p:nvPr userDrawn="1"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74" name="AutoShape 34"/>
            <p:cNvSpPr>
              <a:spLocks noChangeArrowheads="1"/>
            </p:cNvSpPr>
            <p:nvPr userDrawn="1"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75" name="Freeform 35"/>
            <p:cNvSpPr>
              <a:spLocks/>
            </p:cNvSpPr>
            <p:nvPr userDrawn="1"/>
          </p:nvSpPr>
          <p:spPr bwMode="ltGray">
            <a:xfrm>
              <a:off x="4306" y="1529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6" name="Freeform 36"/>
            <p:cNvSpPr>
              <a:spLocks/>
            </p:cNvSpPr>
            <p:nvPr userDrawn="1"/>
          </p:nvSpPr>
          <p:spPr bwMode="ltGray">
            <a:xfrm>
              <a:off x="4169" y="1421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77" name="Rectangle 3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8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79" name="Rectangle 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7856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280" name="Rectangle 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7856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b="0"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281" name="Rectangle 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7856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effectLst/>
                <a:latin typeface="+mn-lt"/>
              </a:defRPr>
            </a:lvl1pPr>
          </a:lstStyle>
          <a:p>
            <a:fld id="{2AB89408-BBF6-4E70-AF2E-4F501B5C6C63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alko.nmkd.ru/alko-staty/76-beremennost-i-alkogol.html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g15.nnm.ru/d/9/9/a/7/09e0229ebffbd70a7c70f991128.jpg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akzdorovo.ru/" TargetMode="External"/><Relationship Id="rId2" Type="http://schemas.openxmlformats.org/officeDocument/2006/relationships/hyperlink" Target="http://ru.wikipedia.org/wiki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slavuta.tvereza.info/" TargetMode="External"/><Relationship Id="rId4" Type="http://schemas.openxmlformats.org/officeDocument/2006/relationships/hyperlink" Target="http://trezvost.ru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684213" y="2492375"/>
            <a:ext cx="7772400" cy="1736725"/>
          </a:xfrm>
        </p:spPr>
        <p:txBody>
          <a:bodyPr/>
          <a:lstStyle/>
          <a:p>
            <a:r>
              <a:rPr lang="ru-RU" b="1" dirty="0" smtClean="0">
                <a:latin typeface="Century Gothic" pitchFamily="34" charset="0"/>
              </a:rPr>
              <a:t>Алкоголь. Информация к размышлению…</a:t>
            </a:r>
            <a:endParaRPr lang="ru-RU" b="1" dirty="0">
              <a:latin typeface="Century Gothic" pitchFamily="34" charset="0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5516563"/>
            <a:ext cx="6400800" cy="1057275"/>
          </a:xfrm>
        </p:spPr>
        <p:txBody>
          <a:bodyPr/>
          <a:lstStyle/>
          <a:p>
            <a:r>
              <a:rPr lang="ru-RU" sz="2000" dirty="0" smtClean="0">
                <a:latin typeface="Century Gothic" pitchFamily="34" charset="0"/>
              </a:rPr>
              <a:t>Составитель: педагог- психолог</a:t>
            </a:r>
          </a:p>
          <a:p>
            <a:r>
              <a:rPr lang="ru-RU" sz="2000" dirty="0" smtClean="0">
                <a:latin typeface="Century Gothic" pitchFamily="34" charset="0"/>
              </a:rPr>
              <a:t> МАОУ Гимназии №6г Тихорецка</a:t>
            </a:r>
          </a:p>
          <a:p>
            <a:r>
              <a:rPr lang="ru-RU" sz="2000" dirty="0" smtClean="0">
                <a:latin typeface="Century Gothic" pitchFamily="34" charset="0"/>
              </a:rPr>
              <a:t> Е.Ф. </a:t>
            </a:r>
            <a:r>
              <a:rPr lang="ru-RU" sz="2000" dirty="0" err="1" smtClean="0">
                <a:latin typeface="Century Gothic" pitchFamily="34" charset="0"/>
              </a:rPr>
              <a:t>Бурханова</a:t>
            </a:r>
            <a:endParaRPr lang="ru-RU" sz="2000" dirty="0">
              <a:latin typeface="Century Gothic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1B9279-207C-4B97-837A-F5474E68D91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Arial Narrow" pitchFamily="34" charset="0"/>
              </a:rPr>
              <a:t>Вопрос №1</a:t>
            </a:r>
            <a:endParaRPr lang="ru-RU" sz="3200" b="1" dirty="0">
              <a:latin typeface="Arial Narrow" pitchFamily="34" charset="0"/>
            </a:endParaRP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24425"/>
          </a:xfrm>
        </p:spPr>
        <p:txBody>
          <a:bodyPr/>
          <a:lstStyle/>
          <a:p>
            <a:pPr algn="ctr">
              <a:buNone/>
            </a:pPr>
            <a:r>
              <a:rPr lang="ru-RU" sz="4000" b="1" dirty="0" smtClean="0"/>
              <a:t>С чего начинается пьянство</a:t>
            </a:r>
            <a:r>
              <a:rPr lang="en-US" sz="4000" b="1" dirty="0" smtClean="0"/>
              <a:t>?</a:t>
            </a:r>
            <a:r>
              <a:rPr lang="ru-RU" sz="4000" b="1" dirty="0" smtClean="0"/>
              <a:t> </a:t>
            </a:r>
            <a:endParaRPr lang="ru-RU" sz="4000" b="1" dirty="0"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10777-7C68-49D1-BA30-487DF1E23FBE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5734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Первое знакомство с алкоголем происходит</a:t>
            </a:r>
            <a:endParaRPr lang="ru-RU" sz="3200" b="1" dirty="0">
              <a:latin typeface="Arial Narrow" pitchFamily="34" charset="0"/>
            </a:endParaRP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24425"/>
          </a:xfrm>
        </p:spPr>
        <p:txBody>
          <a:bodyPr/>
          <a:lstStyle/>
          <a:p>
            <a:pPr algn="ctr"/>
            <a:r>
              <a:rPr lang="ru-RU" sz="2000" dirty="0" smtClean="0"/>
              <a:t> До 11 лет либо случайно, либо его дают “</a:t>
            </a:r>
            <a:r>
              <a:rPr lang="ru-RU" sz="2000" dirty="0" smtClean="0">
                <a:solidFill>
                  <a:srgbClr val="FFC000"/>
                </a:solidFill>
              </a:rPr>
              <a:t>для аппетита”, “лечат вином” </a:t>
            </a:r>
            <a:r>
              <a:rPr lang="ru-RU" sz="2000" dirty="0" smtClean="0"/>
              <a:t>или же ребенок сам из любопытства пробует спиртное (мотив, присущий главным образом мальчикам). </a:t>
            </a:r>
          </a:p>
          <a:p>
            <a:pPr algn="ctr"/>
            <a:r>
              <a:rPr lang="ru-RU" sz="2000" dirty="0" smtClean="0"/>
              <a:t>В старшем возрасте мотивами первого употребления алкоголя становятся традиционные поводы: </a:t>
            </a:r>
            <a:r>
              <a:rPr lang="ru-RU" sz="2000" dirty="0" smtClean="0">
                <a:solidFill>
                  <a:srgbClr val="FFC000"/>
                </a:solidFill>
              </a:rPr>
              <a:t>“праздник”, “семейное торжество”, “гости” </a:t>
            </a:r>
            <a:r>
              <a:rPr lang="ru-RU" sz="2000" dirty="0" smtClean="0"/>
              <a:t>и т. д. </a:t>
            </a:r>
          </a:p>
          <a:p>
            <a:pPr algn="ctr"/>
            <a:r>
              <a:rPr lang="ru-RU" sz="2000" dirty="0" smtClean="0"/>
              <a:t>С 14-15 лет появляется такие поводы, как </a:t>
            </a:r>
            <a:r>
              <a:rPr lang="ru-RU" sz="2000" dirty="0" smtClean="0">
                <a:solidFill>
                  <a:srgbClr val="FFC000"/>
                </a:solidFill>
              </a:rPr>
              <a:t>“неудобно было отстать от ребят”, “друзья уговорили”, “за компанию”, “для храбрости”, “ от стресса”.</a:t>
            </a:r>
            <a:r>
              <a:rPr lang="ru-RU" sz="2000" dirty="0" smtClean="0"/>
              <a:t> </a:t>
            </a:r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r>
              <a:rPr lang="ru-RU" sz="2000" dirty="0" smtClean="0"/>
              <a:t>В народе говорят: “</a:t>
            </a:r>
            <a:r>
              <a:rPr lang="ru-RU" sz="2000" dirty="0" smtClean="0">
                <a:solidFill>
                  <a:srgbClr val="FF0000"/>
                </a:solidFill>
              </a:rPr>
              <a:t>Реки начинаются с ручейка, а пьянство с рюмочки”. </a:t>
            </a:r>
            <a:endParaRPr lang="ru-RU" sz="20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10777-7C68-49D1-BA30-487DF1E23FBE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5837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Arial Narrow" pitchFamily="34" charset="0"/>
              </a:rPr>
              <a:t>Вопрос №2</a:t>
            </a:r>
            <a:endParaRPr lang="ru-RU" sz="3200" b="1" dirty="0">
              <a:latin typeface="Arial Narrow" pitchFamily="34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24425"/>
          </a:xfrm>
        </p:spPr>
        <p:txBody>
          <a:bodyPr/>
          <a:lstStyle/>
          <a:p>
            <a:pPr algn="ctr">
              <a:buNone/>
            </a:pPr>
            <a:r>
              <a:rPr lang="ru-RU" sz="4000" b="1" dirty="0" smtClean="0"/>
              <a:t>Что  характерно для пьющих подростков?</a:t>
            </a:r>
            <a:endParaRPr lang="ru-RU" sz="4000" b="1" dirty="0"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10777-7C68-49D1-BA30-487DF1E23FBE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Для пьющих подростков характерны: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400" dirty="0" smtClean="0"/>
              <a:t>Наигранность, бесцеремонность, развязность, бахвальство, которые легко сменяются подавленностью, беспомощностью. </a:t>
            </a:r>
          </a:p>
          <a:p>
            <a:pPr algn="just"/>
            <a:r>
              <a:rPr lang="ru-RU" sz="2400" dirty="0" smtClean="0"/>
              <a:t>Они затрудняются прогнозировать события, теряют способность реагировать на стимулы прошлого и будущего, не могут вырваться из плена сиюминутных переживаний и побуждений, живут одним днем. </a:t>
            </a:r>
          </a:p>
          <a:p>
            <a:pPr algn="just"/>
            <a:r>
              <a:rPr lang="ru-RU" sz="2400" dirty="0" smtClean="0"/>
              <a:t>У них наблюдаются легковесность и поверхностность суждений, излишняя словоохотливость, повышенная самооценка. 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10777-7C68-49D1-BA30-487DF1E23FBE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/>
              <a:t>Вопрос №3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4000" b="1" dirty="0" smtClean="0"/>
              <a:t>Почему мы говорим сегодня о подростковом пьянстве и опасности приема алкоголя для подростков?</a:t>
            </a:r>
            <a:endParaRPr lang="ru-RU" sz="4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10777-7C68-49D1-BA30-487DF1E23FBE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Удар в мозг</a:t>
            </a:r>
            <a:r>
              <a:rPr lang="ru-RU" b="1" dirty="0" smtClean="0"/>
              <a:t>. </a:t>
            </a:r>
            <a:r>
              <a:rPr lang="ru-RU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202255"/>
          </a:xfrm>
        </p:spPr>
        <p:txBody>
          <a:bodyPr/>
          <a:lstStyle/>
          <a:p>
            <a:endParaRPr lang="ru-RU" dirty="0" smtClean="0"/>
          </a:p>
          <a:p>
            <a:pPr algn="just"/>
            <a:r>
              <a:rPr lang="ru-RU" sz="1800" dirty="0" smtClean="0"/>
              <a:t>По оценкам американских учёных, 200 г. сухого вина подавляют интеллект человека в течение 18-20 дней после приёма. Таким образом у тех, кто принимает такую дозу по крайней мере два раза в месяц, умственная деятельность постоянно подавляется. </a:t>
            </a:r>
          </a:p>
          <a:p>
            <a:pPr algn="just"/>
            <a:r>
              <a:rPr lang="ru-RU" sz="1800" dirty="0" smtClean="0"/>
              <a:t>Изменения в веществе головного мозга, наступающие под воздействием любой дозы этилового спирта, необратимы. Они оставляют после себя неизгладимый след в виде выпадения мельчайших структур мозга. Повреждённая часть заменяется рубцами (соединительной тканью), а образовавшаяся пустота заполняется за счёт смещения соседних областей мозга. У потерпевшего от этилового спирта затрудняется и замедляется восприятие, нарушаются внимание и память. </a:t>
            </a:r>
          </a:p>
          <a:p>
            <a:pPr algn="just"/>
            <a:r>
              <a:rPr lang="ru-RU" sz="1800" dirty="0" smtClean="0"/>
              <a:t>Вследствие этих изменений, а также постоянного влияния на психику человека “питейного” климата, начинают проявляться неблагоприятные искажения его характера. Наступает паралич сознания и воли. Снимаются преграды, которые удерживают трезвого человека от бесполезных, необдуманных поступков. Личность меняется, начинаются процессы её деградации</a:t>
            </a:r>
          </a:p>
          <a:p>
            <a:pPr algn="just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10777-7C68-49D1-BA30-487DF1E23FBE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20813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Удар в живот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30751"/>
          </a:xfrm>
        </p:spPr>
        <p:txBody>
          <a:bodyPr/>
          <a:lstStyle/>
          <a:p>
            <a:pPr algn="just"/>
            <a:r>
              <a:rPr lang="ru-RU" sz="2000" dirty="0" smtClean="0"/>
              <a:t>При приёме внутрь </a:t>
            </a:r>
            <a:r>
              <a:rPr lang="ru-RU" sz="2000" dirty="0" err="1" smtClean="0"/>
              <a:t>этанолсодержащей</a:t>
            </a:r>
            <a:r>
              <a:rPr lang="ru-RU" sz="2000" dirty="0" smtClean="0"/>
              <a:t> жидкости в первую очередь страдает пищевод и желудок. И чем больше концентрация яда в этой жидкости, тем тяжелее повреждение. </a:t>
            </a:r>
          </a:p>
          <a:p>
            <a:pPr algn="just"/>
            <a:r>
              <a:rPr lang="ru-RU" sz="2000" dirty="0" smtClean="0"/>
              <a:t>Этанол вызывает ожог стенок пищевода и желудка. При этом на стенках желудка образуется белый налёт, аналогичный белку сваренного яйца. Для восстановления омертвевшей ткани требуется значительное время. </a:t>
            </a:r>
          </a:p>
          <a:p>
            <a:pPr algn="just"/>
            <a:r>
              <a:rPr lang="ru-RU" sz="2000" dirty="0" smtClean="0"/>
              <a:t>Даже от небольших доз этилового спирта раздражаются железы, расположенные в стенке желудка и вырабатывающие желудочный сок. </a:t>
            </a:r>
          </a:p>
          <a:p>
            <a:pPr algn="just"/>
            <a:r>
              <a:rPr lang="ru-RU" sz="2000" dirty="0" smtClean="0"/>
              <a:t>Пищеварение в желудке становится неполноценным, пища застаивается или, не переваренная, поступает в кишечник. Возникает гастрит, который, если не устранить его причину и серьёзно не лечить, может перейти в рак желудка. </a:t>
            </a:r>
          </a:p>
          <a:p>
            <a:endParaRPr lang="ru-RU" sz="2000" dirty="0">
              <a:effectLst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10777-7C68-49D1-BA30-487DF1E23FBE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Удар по будущему.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8472518" cy="5059379"/>
          </a:xfrm>
        </p:spPr>
        <p:txBody>
          <a:bodyPr/>
          <a:lstStyle/>
          <a:p>
            <a:pPr algn="just"/>
            <a:r>
              <a:rPr lang="ru-RU" sz="1800" dirty="0" smtClean="0"/>
              <a:t>Алкоголь оказывает прямое травмирующее воздействие на половые железы, что чревато глубокими изменениями в половой сфере, включая атрофию репродуктивных органов. </a:t>
            </a:r>
          </a:p>
          <a:p>
            <a:pPr algn="just"/>
            <a:r>
              <a:rPr lang="ru-RU" sz="1800" dirty="0" smtClean="0"/>
              <a:t> Алкоголь влияет непосредственно на зародышевую клетку. </a:t>
            </a:r>
          </a:p>
          <a:p>
            <a:pPr algn="just"/>
            <a:r>
              <a:rPr lang="ru-RU" sz="1800" dirty="0" smtClean="0"/>
              <a:t>Отклонения от нормального развития плода имеют место даже в случае самого “умеренного” потребления алкоголя. Это может быть косоглазие, врождённая глухота, уменьшенные размеры мозга и черепной коробки, врождённые пороки сердца, умственная отсталость, недоразвитие конечностей или же полное отсутствие отдельных частей тела. </a:t>
            </a:r>
          </a:p>
          <a:p>
            <a:pPr algn="just"/>
            <a:r>
              <a:rPr lang="ru-RU" sz="1800" dirty="0" smtClean="0"/>
              <a:t>Алкоголь, являясь токсином и мутагеном, способствует также рождению так называемых “сиамских близнецов” — детей с ярко выраженными врождёнными уродствами. </a:t>
            </a:r>
          </a:p>
          <a:p>
            <a:pPr algn="just"/>
            <a:r>
              <a:rPr lang="ru-RU" sz="1800" dirty="0" smtClean="0"/>
              <a:t>Для появления дегенеративного потомства совсем не обязательно, чтобы родители были алкоголиками. Если имеет место любое потребление алкоголя хотя бы одним из родителей, уже достаточно велика вероятность появления детей с тяжёлыми изменениями психики. </a:t>
            </a:r>
          </a:p>
          <a:p>
            <a:r>
              <a:rPr lang="ru-RU" sz="1800" b="1" i="1" u="sng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/>
            </a:r>
            <a:br>
              <a:rPr lang="ru-RU" sz="1800" b="1" i="1" u="sng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  <a:hlinkClick r:id="rId2"/>
              </a:rPr>
            </a:br>
            <a:r>
              <a:rPr lang="ru-RU" sz="2000" b="1" i="1" u="sng" dirty="0" smtClean="0">
                <a:solidFill>
                  <a:schemeClr val="bg2"/>
                </a:solidFill>
                <a:hlinkClick r:id="rId2"/>
              </a:rPr>
              <a:t/>
            </a:r>
            <a:br>
              <a:rPr lang="ru-RU" sz="2000" b="1" i="1" u="sng" dirty="0" smtClean="0">
                <a:solidFill>
                  <a:schemeClr val="bg2"/>
                </a:solidFill>
                <a:hlinkClick r:id="rId2"/>
              </a:rPr>
            </a:br>
            <a:endParaRPr lang="ru-RU" sz="2000" dirty="0">
              <a:solidFill>
                <a:schemeClr val="bg2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10777-7C68-49D1-BA30-487DF1E23FBE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Мы выбираем жизнь!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10777-7C68-49D1-BA30-487DF1E23FBE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5" name="Picture 4" descr="Картинка 7 из 157636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24000" y="1693862"/>
            <a:ext cx="60960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Использованные ресурсы: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u="sng" dirty="0" smtClean="0">
              <a:hlinkClick r:id="rId2"/>
            </a:endParaRPr>
          </a:p>
          <a:p>
            <a:endParaRPr lang="ru-RU" u="sng" dirty="0" smtClean="0">
              <a:hlinkClick r:id="rId2"/>
            </a:endParaRPr>
          </a:p>
          <a:p>
            <a:r>
              <a:rPr lang="en-US" u="sng" dirty="0" smtClean="0">
                <a:hlinkClick r:id="rId2"/>
              </a:rPr>
              <a:t>http://ru.wikipedia.org/wiki</a:t>
            </a:r>
            <a:endParaRPr lang="ru-RU" u="sng" dirty="0" smtClean="0">
              <a:hlinkClick r:id="rId3"/>
            </a:endParaRPr>
          </a:p>
          <a:p>
            <a:r>
              <a:rPr lang="en-US" u="sng" dirty="0" smtClean="0">
                <a:hlinkClick r:id="rId3"/>
              </a:rPr>
              <a:t>http://www.takzdorovo.ru/</a:t>
            </a:r>
          </a:p>
          <a:p>
            <a:r>
              <a:rPr lang="en-US" dirty="0" smtClean="0">
                <a:hlinkClick r:id="rId4"/>
              </a:rPr>
              <a:t>http://trezvost.ru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http://slavuta.tvereza.info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10777-7C68-49D1-BA30-487DF1E23FBE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latin typeface="Arial Narrow" pitchFamily="34" charset="0"/>
              </a:rPr>
              <a:t>Алкоголь</a:t>
            </a:r>
            <a:endParaRPr lang="ru-RU" sz="4000" b="1" dirty="0">
              <a:latin typeface="Arial Narrow" pitchFamily="34" charset="0"/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24425"/>
          </a:xfrm>
        </p:spPr>
        <p:txBody>
          <a:bodyPr/>
          <a:lstStyle/>
          <a:p>
            <a:pPr algn="ctr">
              <a:buNone/>
            </a:pPr>
            <a:r>
              <a:rPr lang="ru-RU" sz="2000" baseline="0" dirty="0" smtClean="0"/>
              <a:t>-синоним словам "этиловый спирт" и "этанол". </a:t>
            </a:r>
          </a:p>
          <a:p>
            <a:pPr algn="ctr">
              <a:buNone/>
            </a:pPr>
            <a:r>
              <a:rPr lang="ru-RU" sz="2000" dirty="0" smtClean="0"/>
              <a:t>-</a:t>
            </a:r>
            <a:r>
              <a:rPr lang="ru-RU" sz="2000" baseline="0" dirty="0" smtClean="0"/>
              <a:t>бесцветная, прозрачная, летучая, воспламеняющаяся жидкость </a:t>
            </a:r>
          </a:p>
          <a:p>
            <a:pPr algn="ctr">
              <a:buNone/>
            </a:pPr>
            <a:r>
              <a:rPr lang="ru-RU" sz="2000" baseline="0" dirty="0" smtClean="0"/>
              <a:t>- температура кипения 78 градусов по шкале Цельсия. </a:t>
            </a:r>
            <a:endParaRPr lang="ru-RU" sz="2000" b="1" dirty="0"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10777-7C68-49D1-BA30-487DF1E23FBE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latin typeface="Arial Narrow" pitchFamily="34" charset="0"/>
              </a:rPr>
              <a:t>Токсикология этанола</a:t>
            </a:r>
            <a:endParaRPr lang="ru-RU" sz="4000" b="1" dirty="0">
              <a:latin typeface="Arial Narrow" pitchFamily="34" charset="0"/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24425"/>
          </a:xfrm>
        </p:spPr>
        <p:txBody>
          <a:bodyPr/>
          <a:lstStyle/>
          <a:p>
            <a:pPr algn="just"/>
            <a:r>
              <a:rPr lang="ru-RU" sz="2000" dirty="0" smtClean="0"/>
              <a:t>В зависимости от дозы, концентрации, пути попадания в организм и длительности воздействия этанол может обладать наркотическим, наркозным и токсическим действием.</a:t>
            </a:r>
            <a:r>
              <a:rPr lang="ru-RU" sz="2000" baseline="30000" dirty="0" smtClean="0">
                <a:hlinkClick r:id="" action="ppaction://hlinkfile"/>
              </a:rPr>
              <a:t>[</a:t>
            </a:r>
            <a:endParaRPr lang="ru-RU" sz="2000" baseline="30000" dirty="0" smtClean="0"/>
          </a:p>
          <a:p>
            <a:pPr algn="just"/>
            <a:r>
              <a:rPr lang="ru-RU" sz="2000" dirty="0" smtClean="0"/>
              <a:t>В определённых дозах к массе тела и концентрациях приводит к острому отравлению и смерти (смертельная разовая доза — 4–12 граммов этанола на килограмм веса). </a:t>
            </a:r>
          </a:p>
          <a:p>
            <a:pPr algn="just"/>
            <a:r>
              <a:rPr lang="ru-RU" sz="2000" dirty="0" smtClean="0"/>
              <a:t>Этиловый спирт быстро всасывается из желудка и кишечника в кровь и печень, где происходит 80% химических превращений, поэтому печень страдает больше всего, а она играет очень важную роль в процессе пищеварения и обмена веществ. </a:t>
            </a:r>
          </a:p>
          <a:p>
            <a:pPr algn="just"/>
            <a:r>
              <a:rPr lang="ru-RU" sz="2000" dirty="0" smtClean="0"/>
              <a:t>Длительное употребление этанола может вызвать такие заболевания, как гастрит, язва желудка, рак желудка и рак пищевода.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10777-7C68-49D1-BA30-487DF1E23FB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Arial Narrow" pitchFamily="34" charset="0"/>
              </a:rPr>
              <a:t>Токсикология алкоголя</a:t>
            </a:r>
            <a:endParaRPr lang="ru-RU" sz="3200" b="1" dirty="0">
              <a:latin typeface="Arial Narrow" pitchFamily="34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71546"/>
            <a:ext cx="8229600" cy="5453079"/>
          </a:xfrm>
        </p:spPr>
        <p:txBody>
          <a:bodyPr/>
          <a:lstStyle/>
          <a:p>
            <a:pPr algn="just"/>
            <a:r>
              <a:rPr lang="ru-RU" sz="2000" dirty="0" smtClean="0"/>
              <a:t>Употребление этанола может вызвать </a:t>
            </a:r>
            <a:r>
              <a:rPr lang="ru-RU" sz="2000" dirty="0" err="1" smtClean="0"/>
              <a:t>оксидативное</a:t>
            </a:r>
            <a:r>
              <a:rPr lang="ru-RU" sz="2000" dirty="0" smtClean="0"/>
              <a:t> повреждение нейронов головного мозга</a:t>
            </a:r>
            <a:r>
              <a:rPr lang="ru-RU" sz="2000" baseline="30000" dirty="0" smtClean="0"/>
              <a:t>[</a:t>
            </a:r>
            <a:r>
              <a:rPr lang="ru-RU" sz="2000" dirty="0" smtClean="0"/>
              <a:t>. При употреблении в больших количествах этанол вызывает гибель нейронов головного мозга. От недостатка кислорода развивается алкогольное слабоумие.</a:t>
            </a:r>
          </a:p>
          <a:p>
            <a:pPr algn="just"/>
            <a:r>
              <a:rPr lang="ru-RU" sz="2000" dirty="0" smtClean="0"/>
              <a:t>Алкоголь - сильный яд, воздействующий на двигательную функцию человека, нарушающий речь, ухудшающий контроль за мышцами, приводящий к помрачнению сознания и коме (беспамятству). Он также поражает иммунную систему, которая защищает организм человека от вторжения чужеродного генетического материала, очищает и "ремонтирует" его.</a:t>
            </a:r>
          </a:p>
          <a:p>
            <a:pPr algn="just"/>
            <a:r>
              <a:rPr lang="ru-RU" sz="2000" dirty="0" smtClean="0"/>
              <a:t>Алкоголь ведет к нехватке кислорода в крови, поэтому из-за плохой вентиляции легких угнетается дыхательная система, а дыхание - символ жизни.</a:t>
            </a:r>
          </a:p>
          <a:p>
            <a:pPr algn="just"/>
            <a:r>
              <a:rPr lang="ru-RU" sz="2000" dirty="0" smtClean="0"/>
              <a:t>75% страдающих от алкоголя людей, умирают от болезней сердца.</a:t>
            </a:r>
          </a:p>
          <a:p>
            <a:pPr algn="just"/>
            <a:r>
              <a:rPr lang="ru-RU" sz="2000" dirty="0" smtClean="0"/>
              <a:t>Злоупотребление алкогольными напитками может привести к алкоголизму</a:t>
            </a:r>
            <a:endParaRPr lang="ru-RU" sz="2000" b="1" dirty="0" smtClean="0">
              <a:latin typeface="Arial Narrow" pitchFamily="34" charset="0"/>
            </a:endParaRPr>
          </a:p>
          <a:p>
            <a:pPr algn="ctr">
              <a:buFont typeface="Wingdings" pitchFamily="2" charset="2"/>
              <a:buNone/>
            </a:pPr>
            <a:endParaRPr lang="ru-RU" sz="2000" b="1" dirty="0"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10777-7C68-49D1-BA30-487DF1E23FBE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285852" y="1928802"/>
            <a:ext cx="6486548" cy="3709998"/>
          </a:xfrm>
        </p:spPr>
        <p:txBody>
          <a:bodyPr/>
          <a:lstStyle/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Симптомы : 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первичное влечение к алкоголю;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 утрата контроля – неудержимое влечение после употребления определенной дозы алкоголя; увеличение переносимости алкоголя;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 изменение картины опьянения;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истинные запои;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 </a:t>
            </a:r>
            <a:r>
              <a:rPr lang="ru-RU" sz="2000" dirty="0" err="1" smtClean="0"/>
              <a:t>абстинентно-похмельный</a:t>
            </a:r>
            <a:r>
              <a:rPr lang="ru-RU" sz="2000" dirty="0" smtClean="0"/>
              <a:t> синдром;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 нарушение памяти; 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нарушения личности.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643073"/>
          </a:xfrm>
        </p:spPr>
        <p:txBody>
          <a:bodyPr/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000" b="1" dirty="0" smtClean="0"/>
              <a:t>Алкоголизм - заболевание, характеризующееся болезненным пристрастием к алкоголю ( психическая и физическая зависимость) и систематическим употреблением алкогольных напитков, несмотря на негативные последствия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1B9279-207C-4B97-837A-F5474E68D91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 Narrow" pitchFamily="34" charset="0"/>
              </a:rPr>
              <a:t>Действие алкоголя на животных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400" dirty="0" smtClean="0"/>
              <a:t>Болезненное пристрастие к алкоголю может возникнуть у любого вида животных, если их приучать пить вино. Типичными объектами наблюдений за действием алкоголя на живой организм служат лабораторные крысы и мыши. </a:t>
            </a:r>
          </a:p>
          <a:p>
            <a:pPr algn="just"/>
            <a:r>
              <a:rPr lang="ru-RU" sz="2400" dirty="0" smtClean="0"/>
              <a:t>При отсутствии алкогольного напитка животные ведут себя подобно настоящим алкоголикам: мечутся по клетке, злобно кусают друг друга, жадно выглядывают в ячейки сетки, поводя ноздрями в предвкушении спиртного запаха. Некоторые крысы после периода возбуждения безвольно растягиваются на полу клетки – точь-в-точь, как пьяница в состоянии похмелья. </a:t>
            </a:r>
          </a:p>
          <a:p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10777-7C68-49D1-BA30-487DF1E23FBE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 Narrow" pitchFamily="34" charset="0"/>
              </a:rPr>
              <a:t>		Культовый характер 			употребления алкоголя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071678"/>
            <a:ext cx="4038600" cy="4429156"/>
          </a:xfrm>
        </p:spPr>
        <p:txBody>
          <a:bodyPr/>
          <a:lstStyle/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just">
              <a:defRPr/>
            </a:pPr>
            <a:r>
              <a:rPr lang="ru-RU" sz="2000" b="1" dirty="0" smtClean="0"/>
              <a:t>Первобытное пьянство носило сначала религиозный, культовый характер.</a:t>
            </a:r>
          </a:p>
          <a:p>
            <a:pPr algn="just">
              <a:defRPr/>
            </a:pPr>
            <a:r>
              <a:rPr lang="ru-RU" sz="2000" b="1" dirty="0" smtClean="0"/>
              <a:t>Опьяняющие напитки в древности считались "божественными", и их могли употреблять только избранные и по особым случаям. </a:t>
            </a:r>
          </a:p>
          <a:p>
            <a:pPr algn="just">
              <a:defRPr/>
            </a:pPr>
            <a:r>
              <a:rPr lang="ru-RU" sz="2000" b="1" dirty="0" smtClean="0"/>
              <a:t>Детям и женщинам запрещалось пить эти напитки, что, может быть, и спасло человечество от гибели на закате истории.</a:t>
            </a:r>
          </a:p>
          <a:p>
            <a:endParaRPr lang="ru-RU" sz="2000" dirty="0"/>
          </a:p>
        </p:txBody>
      </p:sp>
      <p:pic>
        <p:nvPicPr>
          <p:cNvPr id="5" name="Picture 2" descr="C:\Users\1\Documents\Елена\АМО\образец\АМО Бурханова\40247282_2532903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85926"/>
            <a:ext cx="3714776" cy="4857784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7D6C7-B6CE-4DA1-A215-454C291A972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err="1" smtClean="0"/>
              <a:t>Анахарсису</a:t>
            </a:r>
            <a:r>
              <a:rPr lang="ru-RU" sz="2000" dirty="0" smtClean="0"/>
              <a:t>, видному скифскому деятелю времен Солона, приписывают следующее изречение: «Когда будешь на пиру, то первую чашу посвятишь здоровью, вторую удовольствию, третью безумию, а последнюю бешенству».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3" descr="C:\Users\1\Documents\Елена\АМО\образец\АМО Бурханова\0_38a2c_32ceb43f_XL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600200"/>
            <a:ext cx="7786741" cy="4900634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10777-7C68-49D1-BA30-487DF1E23FBE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Arial Narrow" pitchFamily="34" charset="0"/>
              </a:rPr>
              <a:t>Алкоголь в истории России</a:t>
            </a:r>
            <a:endParaRPr lang="ru-RU" sz="3200" b="1" dirty="0">
              <a:latin typeface="Arial Narrow" pitchFamily="34" charset="0"/>
            </a:endParaRP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7364"/>
            <a:ext cx="8229600" cy="4857784"/>
          </a:xfrm>
        </p:spPr>
        <p:txBody>
          <a:bodyPr/>
          <a:lstStyle/>
          <a:p>
            <a:pPr algn="just">
              <a:buNone/>
            </a:pPr>
            <a:r>
              <a:rPr lang="ru-RU" sz="2000" dirty="0" smtClean="0"/>
              <a:t>В истории нашей страны, в противовес известному утверждению, что “пьянство - национальная черта русских”, нужно сказать, что неограниченное спаивание народа всегда вызывало волну возмущения. Так, например, на протяжении всего XVII века простой люд писал царю многочисленные челобитные грамоты с просьбой ограничить виноторговлю и снести кабак в той или иной местности. Под воздействием народа царь Алексей Михайлович запретил торговлю алкоголем в воскресенье, среду и пятницу. Петр I также принимал кардинальные меры против особо ретивых пьяниц: сажали в ямы, били палками и даже существовал позорный чугунный "орден" "за пьянство». Вес медали — 6,8 кг (17 фунтов), не считая цепей. Считается самой тяжёлой медалью в истории. Вешалась на шею в полицейском участке в наказание за чрезмерное употребление алкогольных напитков и крепилась цепью так, чтобы нельзя было снять. По некоторым данным, медаль должна была носиться неделю.</a:t>
            </a:r>
            <a:br>
              <a:rPr lang="ru-RU" sz="2000" dirty="0" smtClean="0"/>
            </a:br>
            <a:endParaRPr lang="ru-RU" sz="2000" dirty="0" smtClean="0"/>
          </a:p>
          <a:p>
            <a:pPr algn="ctr">
              <a:buFont typeface="Wingdings" pitchFamily="2" charset="2"/>
              <a:buNone/>
            </a:pPr>
            <a:endParaRPr lang="ru-RU" sz="2000" b="1" dirty="0">
              <a:latin typeface="Arial Narrow" pitchFamily="34" charset="0"/>
            </a:endParaRPr>
          </a:p>
        </p:txBody>
      </p:sp>
      <p:pic>
        <p:nvPicPr>
          <p:cNvPr id="5122" name="Picture 2" descr="C:\Users\1\Documents\Елена\АМО\образец\АМО Бурханова\tn_119507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85918" cy="1857364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10777-7C68-49D1-BA30-487DF1E23FBE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0" build="p"/>
    </p:bldLst>
  </p:timing>
</p:sld>
</file>

<file path=ppt/theme/theme1.xml><?xml version="1.0" encoding="utf-8"?>
<a:theme xmlns:a="http://schemas.openxmlformats.org/drawingml/2006/main" name="Физика и химия">
  <a:themeElements>
    <a:clrScheme name="Физика и химия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336699"/>
      </a:accent1>
      <a:accent2>
        <a:srgbClr val="00B000"/>
      </a:accent2>
      <a:accent3>
        <a:srgbClr val="ACB3C1"/>
      </a:accent3>
      <a:accent4>
        <a:srgbClr val="DADADA"/>
      </a:accent4>
      <a:accent5>
        <a:srgbClr val="ADB8CA"/>
      </a:accent5>
      <a:accent6>
        <a:srgbClr val="009F00"/>
      </a:accent6>
      <a:hlink>
        <a:srgbClr val="00CCFF"/>
      </a:hlink>
      <a:folHlink>
        <a:srgbClr val="B5FFFB"/>
      </a:folHlink>
    </a:clrScheme>
    <a:fontScheme name="Физика и химия">
      <a:majorFont>
        <a:latin typeface="Arial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itchFamily="34" charset="0"/>
          </a:defRPr>
        </a:defPPr>
      </a:lstStyle>
    </a:lnDef>
  </a:objectDefaults>
  <a:extraClrSchemeLst>
    <a:extraClrScheme>
      <a:clrScheme name="Физика и химия 1">
        <a:dk1>
          <a:srgbClr val="663300"/>
        </a:dk1>
        <a:lt1>
          <a:srgbClr val="FFFFFF"/>
        </a:lt1>
        <a:dk2>
          <a:srgbClr val="996600"/>
        </a:dk2>
        <a:lt2>
          <a:srgbClr val="DBBD71"/>
        </a:lt2>
        <a:accent1>
          <a:srgbClr val="F8A500"/>
        </a:accent1>
        <a:accent2>
          <a:srgbClr val="808000"/>
        </a:accent2>
        <a:accent3>
          <a:srgbClr val="CAB8AA"/>
        </a:accent3>
        <a:accent4>
          <a:srgbClr val="DADADA"/>
        </a:accent4>
        <a:accent5>
          <a:srgbClr val="FBCFAA"/>
        </a:accent5>
        <a:accent6>
          <a:srgbClr val="737300"/>
        </a:accent6>
        <a:hlink>
          <a:srgbClr val="FFCC66"/>
        </a:hlink>
        <a:folHlink>
          <a:srgbClr val="CCA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Физика и химия 2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CC66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B8AA"/>
        </a:accent5>
        <a:accent6>
          <a:srgbClr val="AC6D56"/>
        </a:accent6>
        <a:hlink>
          <a:srgbClr val="FFFF99"/>
        </a:hlink>
        <a:folHlink>
          <a:srgbClr val="E5B3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Физика и химия 3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2EB62E"/>
        </a:accent1>
        <a:accent2>
          <a:srgbClr val="527C3A"/>
        </a:accent2>
        <a:accent3>
          <a:srgbClr val="B2B9AC"/>
        </a:accent3>
        <a:accent4>
          <a:srgbClr val="DADADA"/>
        </a:accent4>
        <a:accent5>
          <a:srgbClr val="ADD7AD"/>
        </a:accent5>
        <a:accent6>
          <a:srgbClr val="497034"/>
        </a:accent6>
        <a:hlink>
          <a:srgbClr val="DDD8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Физика и химия 4">
        <a:dk1>
          <a:srgbClr val="005A58"/>
        </a:dk1>
        <a:lt1>
          <a:srgbClr val="FFFFFF"/>
        </a:lt1>
        <a:dk2>
          <a:srgbClr val="00716E"/>
        </a:dk2>
        <a:lt2>
          <a:srgbClr val="FFFF99"/>
        </a:lt2>
        <a:accent1>
          <a:srgbClr val="2DB3B0"/>
        </a:accent1>
        <a:accent2>
          <a:srgbClr val="6D6FC7"/>
        </a:accent2>
        <a:accent3>
          <a:srgbClr val="AABBBA"/>
        </a:accent3>
        <a:accent4>
          <a:srgbClr val="DADADA"/>
        </a:accent4>
        <a:accent5>
          <a:srgbClr val="ADD6D4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Физика и химия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336699"/>
        </a:accent1>
        <a:accent2>
          <a:srgbClr val="00B000"/>
        </a:accent2>
        <a:accent3>
          <a:srgbClr val="ACB3C1"/>
        </a:accent3>
        <a:accent4>
          <a:srgbClr val="DADADA"/>
        </a:accent4>
        <a:accent5>
          <a:srgbClr val="ADB8CA"/>
        </a:accent5>
        <a:accent6>
          <a:srgbClr val="009F00"/>
        </a:accent6>
        <a:hlink>
          <a:srgbClr val="00CCFF"/>
        </a:hlink>
        <a:folHlink>
          <a:srgbClr val="B5FFF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Физика и химия 6">
        <a:dk1>
          <a:srgbClr val="2F2D25"/>
        </a:dk1>
        <a:lt1>
          <a:srgbClr val="FFFFFF"/>
        </a:lt1>
        <a:dk2>
          <a:srgbClr val="656151"/>
        </a:dk2>
        <a:lt2>
          <a:srgbClr val="FFFFCC"/>
        </a:lt2>
        <a:accent1>
          <a:srgbClr val="818173"/>
        </a:accent1>
        <a:accent2>
          <a:srgbClr val="809EA8"/>
        </a:accent2>
        <a:accent3>
          <a:srgbClr val="B8B7B3"/>
        </a:accent3>
        <a:accent4>
          <a:srgbClr val="DADADA"/>
        </a:accent4>
        <a:accent5>
          <a:srgbClr val="C1C1BC"/>
        </a:accent5>
        <a:accent6>
          <a:srgbClr val="738F98"/>
        </a:accent6>
        <a:hlink>
          <a:srgbClr val="E2C86A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Физика и химия 7">
        <a:dk1>
          <a:srgbClr val="B4AF80"/>
        </a:dk1>
        <a:lt1>
          <a:srgbClr val="FFFFFF"/>
        </a:lt1>
        <a:dk2>
          <a:srgbClr val="C8C6A2"/>
        </a:dk2>
        <a:lt2>
          <a:srgbClr val="827F4C"/>
        </a:lt2>
        <a:accent1>
          <a:srgbClr val="7C784E"/>
        </a:accent1>
        <a:accent2>
          <a:srgbClr val="A2A4AC"/>
        </a:accent2>
        <a:accent3>
          <a:srgbClr val="E0DFCE"/>
        </a:accent3>
        <a:accent4>
          <a:srgbClr val="DADADA"/>
        </a:accent4>
        <a:accent5>
          <a:srgbClr val="BFBEB2"/>
        </a:accent5>
        <a:accent6>
          <a:srgbClr val="92949B"/>
        </a:accent6>
        <a:hlink>
          <a:srgbClr val="33CC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Физика и химия 8">
        <a:dk1>
          <a:srgbClr val="000000"/>
        </a:dk1>
        <a:lt1>
          <a:srgbClr val="DDDDDD"/>
        </a:lt1>
        <a:dk2>
          <a:srgbClr val="000000"/>
        </a:dk2>
        <a:lt2>
          <a:srgbClr val="B8B7D1"/>
        </a:lt2>
        <a:accent1>
          <a:srgbClr val="F1F0F4"/>
        </a:accent1>
        <a:accent2>
          <a:srgbClr val="C1BCFC"/>
        </a:accent2>
        <a:accent3>
          <a:srgbClr val="EBEBEB"/>
        </a:accent3>
        <a:accent4>
          <a:srgbClr val="000000"/>
        </a:accent4>
        <a:accent5>
          <a:srgbClr val="F7F6F8"/>
        </a:accent5>
        <a:accent6>
          <a:srgbClr val="AFAAE4"/>
        </a:accent6>
        <a:hlink>
          <a:srgbClr val="5454C6"/>
        </a:hlink>
        <a:folHlink>
          <a:srgbClr val="6A6F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Физика и химия 9">
        <a:dk1>
          <a:srgbClr val="000000"/>
        </a:dk1>
        <a:lt1>
          <a:srgbClr val="FFFFFF"/>
        </a:lt1>
        <a:dk2>
          <a:srgbClr val="00A29E"/>
        </a:dk2>
        <a:lt2>
          <a:srgbClr val="CBCBCB"/>
        </a:lt2>
        <a:accent1>
          <a:srgbClr val="E5E5FF"/>
        </a:accent1>
        <a:accent2>
          <a:srgbClr val="79CD6B"/>
        </a:accent2>
        <a:accent3>
          <a:srgbClr val="FFFFFF"/>
        </a:accent3>
        <a:accent4>
          <a:srgbClr val="000000"/>
        </a:accent4>
        <a:accent5>
          <a:srgbClr val="F0F0FF"/>
        </a:accent5>
        <a:accent6>
          <a:srgbClr val="6DBA60"/>
        </a:accent6>
        <a:hlink>
          <a:srgbClr val="4477DE"/>
        </a:hlink>
        <a:folHlink>
          <a:srgbClr val="6549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Физика и химия</Template>
  <TotalTime>249</TotalTime>
  <Words>1288</Words>
  <Application>Microsoft Office PowerPoint</Application>
  <PresentationFormat>Экран (4:3)</PresentationFormat>
  <Paragraphs>101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Физика и химия</vt:lpstr>
      <vt:lpstr>Алкоголь. Информация к размышлению…</vt:lpstr>
      <vt:lpstr>Алкоголь</vt:lpstr>
      <vt:lpstr>Токсикология этанола</vt:lpstr>
      <vt:lpstr>Токсикология алкоголя</vt:lpstr>
      <vt:lpstr>       Алкоголизм - заболевание, характеризующееся болезненным пристрастием к алкоголю ( психическая и физическая зависимость) и систематическим употреблением алкогольных напитков, несмотря на негативные последствия</vt:lpstr>
      <vt:lpstr>Действие алкоголя на животных</vt:lpstr>
      <vt:lpstr>  Культовый характер    употребления алкоголя</vt:lpstr>
      <vt:lpstr>  Анахарсису, видному скифскому деятелю времен Солона, приписывают следующее изречение: «Когда будешь на пиру, то первую чашу посвятишь здоровью, вторую удовольствию, третью безумию, а последнюю бешенству». </vt:lpstr>
      <vt:lpstr>Алкоголь в истории России</vt:lpstr>
      <vt:lpstr>Вопрос №1</vt:lpstr>
      <vt:lpstr>Первое знакомство с алкоголем происходит</vt:lpstr>
      <vt:lpstr>Вопрос №2</vt:lpstr>
      <vt:lpstr>Для пьющих подростков характерны:</vt:lpstr>
      <vt:lpstr>Вопрос №3</vt:lpstr>
      <vt:lpstr>Удар в мозг.  </vt:lpstr>
      <vt:lpstr>Удар в живот</vt:lpstr>
      <vt:lpstr>Удар по будущему.</vt:lpstr>
      <vt:lpstr>Мы выбираем жизнь!</vt:lpstr>
      <vt:lpstr>Использованные ресурсы: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Алкоголь. Информация к размышлению…</dc:title>
  <dc:creator>1</dc:creator>
  <cp:lastModifiedBy>1</cp:lastModifiedBy>
  <cp:revision>43</cp:revision>
  <dcterms:created xsi:type="dcterms:W3CDTF">2011-03-20T19:41:07Z</dcterms:created>
  <dcterms:modified xsi:type="dcterms:W3CDTF">2013-11-20T14:34:51Z</dcterms:modified>
</cp:coreProperties>
</file>